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77" r:id="rId3"/>
    <p:sldId id="278" r:id="rId4"/>
    <p:sldId id="275" r:id="rId5"/>
    <p:sldId id="260" r:id="rId6"/>
    <p:sldId id="276" r:id="rId7"/>
    <p:sldId id="272" r:id="rId8"/>
    <p:sldId id="273" r:id="rId9"/>
    <p:sldId id="271" r:id="rId10"/>
    <p:sldId id="270" r:id="rId11"/>
    <p:sldId id="262" r:id="rId12"/>
    <p:sldId id="264" r:id="rId13"/>
    <p:sldId id="266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D0C4B4"/>
    <a:srgbClr val="DFA081"/>
    <a:srgbClr val="D9D9D9"/>
    <a:srgbClr val="FFFFFF"/>
    <a:srgbClr val="000000"/>
    <a:srgbClr val="F7F7F7"/>
    <a:srgbClr val="C5C7C4"/>
    <a:srgbClr val="E6BA90"/>
    <a:srgbClr val="934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5"/>
    <p:restoredTop sz="90783" autoAdjust="0"/>
  </p:normalViewPr>
  <p:slideViewPr>
    <p:cSldViewPr snapToGrid="0">
      <p:cViewPr varScale="1">
        <p:scale>
          <a:sx n="92" d="100"/>
          <a:sy n="92" d="100"/>
        </p:scale>
        <p:origin x="1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57FE3-EDBF-4E8A-8151-B0D622192856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582B6-49F2-4EA1-ABE3-0A2792EE584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546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582B6-49F2-4EA1-ABE3-0A2792EE5845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3285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582B6-49F2-4EA1-ABE3-0A2792EE5845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156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582B6-49F2-4EA1-ABE3-0A2792EE5845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1005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582B6-49F2-4EA1-ABE3-0A2792EE5845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964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582B6-49F2-4EA1-ABE3-0A2792EE5845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1248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582B6-49F2-4EA1-ABE3-0A2792EE5845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5438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582B6-49F2-4EA1-ABE3-0A2792EE5845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4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582B6-49F2-4EA1-ABE3-0A2792EE5845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3678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582B6-49F2-4EA1-ABE3-0A2792EE5845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173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41FB6-848E-D536-BD15-D140B4B17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1B1447-A3C3-7DD7-9EC4-0EBF20CD4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1117B-7006-9ECA-78A7-B109AC4C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62E5-6965-4127-B1EC-72B411E869DC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82018-6545-3892-AEFB-32DC2C98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50FB7-239E-961D-5695-AA9FAD80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C516-8741-484F-BA1B-E8FD9847CF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591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833A-4F1F-E454-98DC-5C8002B06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82406F-CE1E-D02E-F6E6-DD218BAA5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A3F9D-C5B7-4EB1-5AB6-6494E632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62E5-6965-4127-B1EC-72B411E869DC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EFA55-C2AB-DF24-D043-07367AD3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A00E9-1777-0DDF-1FB6-12FC543AE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C516-8741-484F-BA1B-E8FD9847CF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122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F5E7D3-E670-3203-5390-EBAC679E4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7A138-CBBC-EE6E-AB6D-713C66264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D7E29-B333-15EE-257E-EC5F663D0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62E5-6965-4127-B1EC-72B411E869DC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FA880-131A-DC0E-5316-1EE461723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AED06-B809-13CB-904B-F91A8D3D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C516-8741-484F-BA1B-E8FD9847CF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059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09C4-2505-BDC9-9966-FC1444294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C0632-7000-9CC3-5820-FA6083EE4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BF79-A525-7047-3C3E-43A801DD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62E5-6965-4127-B1EC-72B411E869DC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32B26-D736-334C-D37A-2491E1C94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27160-791A-6E74-D309-26E95A663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C516-8741-484F-BA1B-E8FD9847CF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843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4039F-8BB5-6B04-EFD7-C7B4F95DB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C6962-1A3C-A669-D24D-2F1ECC274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8B10F-0CC6-B2ED-C77C-A40F6ACA4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62E5-6965-4127-B1EC-72B411E869DC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78316-210C-D786-8356-6F9A6CC7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4F1B2-6FC7-0E4E-CD02-6F29BE1A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C516-8741-484F-BA1B-E8FD9847CF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956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EEF3F-FD05-DAE9-1DD8-1D4385F0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CC7CB-C40A-AB89-7F5D-A60C398E7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F8584-76C6-C110-6869-64FC361C4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E5C6D-2FD6-64BE-1D52-F14A14473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62E5-6965-4127-B1EC-72B411E869DC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FEF4B-57BD-22CB-218F-4C571B7EB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C16D7-67A6-71F2-76FD-14FD119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C516-8741-484F-BA1B-E8FD9847CF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90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50FC-F134-556B-4A10-359C15238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53434-71C2-27D4-3EC1-9AB7B5292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CDCC8-A4FA-07D8-237B-341FE9076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0A513A-F657-301B-0981-C122090403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D576FA-C3D5-9DCD-E075-B22F747BA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B8D8F-90A6-5969-6ED8-D1FA46E4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62E5-6965-4127-B1EC-72B411E869DC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88A57F-6C2B-2BF2-5F5D-73BF8FF1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424B07-2E64-C56F-7F8C-A56BA6193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C516-8741-484F-BA1B-E8FD9847CF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8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60D0-949E-8AB1-4E21-7C27C4C94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4B4FBA-1681-4084-06D9-DED2E5F3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62E5-6965-4127-B1EC-72B411E869DC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48DB3-8BB0-BF45-4539-74B9344E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00C52-6476-14BD-9668-4F47C300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C516-8741-484F-BA1B-E8FD9847CF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571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532E4-3184-565F-3C13-E57E077DF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62E5-6965-4127-B1EC-72B411E869DC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843E58-9AA5-7540-03B7-F44712C6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C009A-6011-9AB9-D1D1-2BE890A2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C516-8741-484F-BA1B-E8FD9847CF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062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7162-ED06-DB69-95B7-4234576A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5CF79-4291-0B7A-616E-291B80CD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4DBB5-7694-275D-085D-36415ED14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506A2-A020-CFBC-FFFA-A84AC3ED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62E5-6965-4127-B1EC-72B411E869DC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8AE3D-A116-1A7C-83DD-C8A742C58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9FA14-4DE9-A21E-6A26-178F91BCF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C516-8741-484F-BA1B-E8FD9847CF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783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265F0-F059-06A2-2C15-9C513502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6CFDCB-1806-F7A6-33EB-8BB9F43A4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5F14D-5FE1-497C-A2C9-5E33E70E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A1C38-8445-4DE7-FB1A-A65CCFCC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62E5-6965-4127-B1EC-72B411E869DC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33CC6-1659-6AB0-3306-46ED6864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7C7AA-AF19-9B04-17A1-103E0A96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C516-8741-484F-BA1B-E8FD9847CF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107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82411C-56E0-490D-C6BE-40A5921E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20857-FD49-31C4-D58C-20EDBA1E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66CC4-F63C-A584-F3BF-C1E19D3C98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462E5-6965-4127-B1EC-72B411E869DC}" type="datetimeFigureOut">
              <a:rPr lang="en-IE" smtClean="0"/>
              <a:t>04/08/2022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9DF8D-83C1-AADE-AE3B-18F483DD0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7CCC0-EEBA-6C1E-1D17-01EF6086F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7C516-8741-484F-BA1B-E8FD9847CF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84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B9FC8B-D862-A416-81F1-4E0889936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 b="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99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16FFFE-BD7B-5C0B-E820-D0A1D2FC6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5" y="0"/>
            <a:ext cx="121883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65F8E5-EE5B-3383-9815-24FC0EE4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230" y="1305586"/>
            <a:ext cx="4419600" cy="984704"/>
          </a:xfrm>
        </p:spPr>
        <p:txBody>
          <a:bodyPr>
            <a:normAutofit/>
          </a:bodyPr>
          <a:lstStyle/>
          <a:p>
            <a:r>
              <a:rPr lang="en-IE" dirty="0">
                <a:latin typeface="Montserrat Light" pitchFamily="2" charset="77"/>
              </a:rPr>
              <a:t>Key </a:t>
            </a:r>
            <a:r>
              <a:rPr lang="en-IE" dirty="0">
                <a:latin typeface="Montserrat" pitchFamily="2" charset="77"/>
              </a:rPr>
              <a:t>Feature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316CB-E39F-3E0B-2747-48C68780D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0" y="2488764"/>
            <a:ext cx="6150428" cy="775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err="1">
                <a:latin typeface="Montserrat Medium" pitchFamily="2" charset="77"/>
              </a:rPr>
              <a:t>LifeWave</a:t>
            </a:r>
            <a:r>
              <a:rPr lang="en-GB" sz="1800" dirty="0">
                <a:latin typeface="Montserrat Medium" pitchFamily="2" charset="77"/>
              </a:rPr>
              <a:t> Aromatherapy Mist products are made with a proprietary energized and structured water</a:t>
            </a:r>
            <a:r>
              <a:rPr lang="en-GB" sz="2400" dirty="0">
                <a:latin typeface="Montserrat" pitchFamily="2" charset="77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DFA600-AB61-6BD1-AB68-1E62D666DE12}"/>
              </a:ext>
            </a:extLst>
          </p:cNvPr>
          <p:cNvSpPr txBox="1"/>
          <p:nvPr/>
        </p:nvSpPr>
        <p:spPr>
          <a:xfrm>
            <a:off x="5312230" y="3533477"/>
            <a:ext cx="62850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>
                <a:latin typeface="Montserrat" pitchFamily="2" charset="77"/>
              </a:rPr>
              <a:t>Specially selected natural ingredients are placed into a base of distilled water and ethanol. </a:t>
            </a:r>
          </a:p>
          <a:p>
            <a:pPr marL="0" indent="0">
              <a:buNone/>
            </a:pPr>
            <a:r>
              <a:rPr lang="en-GB" sz="1800" dirty="0">
                <a:latin typeface="Montserrat" pitchFamily="2" charset="77"/>
              </a:rPr>
              <a:t>These are processed with a proprietary process, developed by </a:t>
            </a:r>
            <a:r>
              <a:rPr lang="en-GB" sz="1800" dirty="0" err="1">
                <a:latin typeface="Montserrat" pitchFamily="2" charset="77"/>
              </a:rPr>
              <a:t>LifeWave</a:t>
            </a:r>
            <a:r>
              <a:rPr lang="en-GB" sz="1800" dirty="0">
                <a:latin typeface="Montserrat" pitchFamily="2" charset="77"/>
              </a:rPr>
              <a:t> CEO &amp; Founder, David Schmidt, that alters the structure of the water, creating micro-clustered water structures, thus improving the delivery of the ingredients. </a:t>
            </a:r>
            <a:endParaRPr lang="en-IE" sz="1800" dirty="0">
              <a:latin typeface="Montserra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0EA051-9035-120E-CDA6-E3ECCA2E4F50}"/>
              </a:ext>
            </a:extLst>
          </p:cNvPr>
          <p:cNvSpPr txBox="1"/>
          <p:nvPr/>
        </p:nvSpPr>
        <p:spPr>
          <a:xfrm>
            <a:off x="9721617" y="6273225"/>
            <a:ext cx="21274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rgbClr val="D0C4B4"/>
                </a:solidFill>
                <a:effectLst/>
                <a:latin typeface="Montserrat" pitchFamily="2" charset="77"/>
              </a:rPr>
              <a:t>Aromatherapy Mists</a:t>
            </a:r>
          </a:p>
          <a:p>
            <a:r>
              <a:rPr lang="en-US" b="0" i="0" dirty="0">
                <a:solidFill>
                  <a:srgbClr val="D0C4B4"/>
                </a:solidFill>
                <a:effectLst/>
                <a:latin typeface="Montserrat" pitchFamily="2" charset="77"/>
              </a:rPr>
              <a:t>​</a:t>
            </a:r>
            <a:endParaRPr lang="en-IE" dirty="0">
              <a:solidFill>
                <a:srgbClr val="D0C4B4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8732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D07C8A-8EFE-9098-FB51-9111B5562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23016"/>
            <a:ext cx="12191999" cy="68562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B67AB4-B3E4-A896-A1A9-50A771D252AA}"/>
              </a:ext>
            </a:extLst>
          </p:cNvPr>
          <p:cNvSpPr/>
          <p:nvPr/>
        </p:nvSpPr>
        <p:spPr>
          <a:xfrm>
            <a:off x="4859266" y="6031557"/>
            <a:ext cx="7332733" cy="833437"/>
          </a:xfrm>
          <a:prstGeom prst="rect">
            <a:avLst/>
          </a:prstGeom>
          <a:solidFill>
            <a:srgbClr val="D0C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4742E-800E-F049-B13F-8B0663283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47" y="6237506"/>
            <a:ext cx="1533525" cy="4956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9CAC46-0DE0-D314-18C8-41130DF2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30" y="1649971"/>
            <a:ext cx="4419600" cy="984704"/>
          </a:xfrm>
        </p:spPr>
        <p:txBody>
          <a:bodyPr>
            <a:normAutofit/>
          </a:bodyPr>
          <a:lstStyle/>
          <a:p>
            <a:r>
              <a:rPr lang="en-IE" sz="4000" dirty="0">
                <a:latin typeface="Montserrat Medium" pitchFamily="2" charset="77"/>
              </a:rPr>
              <a:t>How</a:t>
            </a:r>
            <a:r>
              <a:rPr lang="en-IE" sz="4000" dirty="0">
                <a:latin typeface="Montserrat" pitchFamily="2" charset="77"/>
              </a:rPr>
              <a:t> to 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C367C-A04A-B198-8160-9CE827975BE4}"/>
              </a:ext>
            </a:extLst>
          </p:cNvPr>
          <p:cNvSpPr txBox="1"/>
          <p:nvPr/>
        </p:nvSpPr>
        <p:spPr>
          <a:xfrm>
            <a:off x="600530" y="2779387"/>
            <a:ext cx="36158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n-GB" sz="1600" dirty="0">
                <a:solidFill>
                  <a:srgbClr val="000000"/>
                </a:solidFill>
                <a:latin typeface="Montserrat" pitchFamily="2" charset="77"/>
              </a:rPr>
              <a:t>Spray on wrist and inhale to enjoy the scent. 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en-GB" sz="1600" dirty="0">
              <a:solidFill>
                <a:srgbClr val="000000"/>
              </a:solidFill>
              <a:latin typeface="Montserrat" pitchFamily="2" charset="77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en-GB" sz="1600" dirty="0">
                <a:solidFill>
                  <a:srgbClr val="000000"/>
                </a:solidFill>
                <a:latin typeface="Montserrat" pitchFamily="2" charset="77"/>
              </a:rPr>
              <a:t>Use Shine in the Morning and Dream in the Evening before bed.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B4D2D9-7442-AF02-91E7-5C80910CA4B1}"/>
              </a:ext>
            </a:extLst>
          </p:cNvPr>
          <p:cNvSpPr txBox="1"/>
          <p:nvPr/>
        </p:nvSpPr>
        <p:spPr>
          <a:xfrm>
            <a:off x="600530" y="6293128"/>
            <a:ext cx="21274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rgbClr val="D0C4B4"/>
                </a:solidFill>
                <a:effectLst/>
                <a:latin typeface="Montserrat" pitchFamily="2" charset="77"/>
              </a:rPr>
              <a:t>Aromatherapy Mists</a:t>
            </a:r>
          </a:p>
          <a:p>
            <a:r>
              <a:rPr lang="en-US" b="0" i="0" dirty="0">
                <a:solidFill>
                  <a:srgbClr val="D0C4B4"/>
                </a:solidFill>
                <a:effectLst/>
                <a:latin typeface="Montserrat" pitchFamily="2" charset="77"/>
              </a:rPr>
              <a:t>​</a:t>
            </a:r>
            <a:endParaRPr lang="en-IE" dirty="0">
              <a:solidFill>
                <a:srgbClr val="D0C4B4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10819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5FA008-53A9-9CA1-1A3A-3523E628D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32"/>
            <a:ext cx="12191289" cy="6859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E6A818-7352-5798-0CF0-677E13EC7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92" y="4422372"/>
            <a:ext cx="1933216" cy="62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98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A46720BF-B60D-6017-FA9F-33267B27F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40" y="1044883"/>
            <a:ext cx="3926144" cy="394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1CA370-E8CD-37C9-9DB7-68BA36F0D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124" y="1044883"/>
            <a:ext cx="3796867" cy="37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94248D-72E2-C4E4-C188-A11894339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259" y="2089237"/>
            <a:ext cx="753729" cy="2213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E3B7AB-433D-EF9E-E96D-2A0D0417A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494" y="2073422"/>
            <a:ext cx="757880" cy="2159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1F6BE4-E728-96BB-9159-17784B111083}"/>
              </a:ext>
            </a:extLst>
          </p:cNvPr>
          <p:cNvSpPr txBox="1"/>
          <p:nvPr/>
        </p:nvSpPr>
        <p:spPr>
          <a:xfrm>
            <a:off x="6539494" y="5063070"/>
            <a:ext cx="256135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dirty="0">
                <a:latin typeface="Montserrat Medium" pitchFamily="2" charset="77"/>
              </a:rPr>
              <a:t>LifeWave Dream </a:t>
            </a:r>
          </a:p>
          <a:p>
            <a:pPr algn="ctr"/>
            <a:r>
              <a:rPr lang="en-IE" sz="1600" dirty="0">
                <a:solidFill>
                  <a:srgbClr val="D0C4B4"/>
                </a:solidFill>
                <a:latin typeface="Montserrat" pitchFamily="2" charset="77"/>
              </a:rPr>
              <a:t>(One Bottle) </a:t>
            </a:r>
          </a:p>
          <a:p>
            <a:pPr algn="ctr"/>
            <a:endParaRPr lang="en-IE" sz="1000" dirty="0">
              <a:solidFill>
                <a:srgbClr val="D0C4B4"/>
              </a:solidFill>
              <a:latin typeface="Montserrat" pitchFamily="2" charset="77"/>
            </a:endParaRPr>
          </a:p>
          <a:p>
            <a:pPr lvl="0" algn="ctr">
              <a:defRPr/>
            </a:pPr>
            <a:r>
              <a:rPr lang="en-IE" dirty="0">
                <a:latin typeface="Montserrat" pitchFamily="2" charset="77"/>
              </a:rPr>
              <a:t>$39.95 | 30 BV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6D051-1BFE-E4E1-3CB6-D0A2F088C845}"/>
              </a:ext>
            </a:extLst>
          </p:cNvPr>
          <p:cNvSpPr txBox="1"/>
          <p:nvPr/>
        </p:nvSpPr>
        <p:spPr>
          <a:xfrm>
            <a:off x="2558759" y="5063070"/>
            <a:ext cx="25613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dirty="0">
                <a:latin typeface="Montserrat Medium" pitchFamily="2" charset="77"/>
              </a:rPr>
              <a:t>LifeWave Shine </a:t>
            </a:r>
          </a:p>
          <a:p>
            <a:pPr algn="ctr"/>
            <a:r>
              <a:rPr lang="en-IE" sz="1600" dirty="0">
                <a:solidFill>
                  <a:srgbClr val="D0C4B4"/>
                </a:solidFill>
                <a:latin typeface="Montserrat" pitchFamily="2" charset="77"/>
              </a:rPr>
              <a:t>(One Bottle) </a:t>
            </a:r>
          </a:p>
          <a:p>
            <a:pPr algn="ctr"/>
            <a:endParaRPr lang="en-IE" sz="1000" dirty="0">
              <a:solidFill>
                <a:srgbClr val="D0C4B4"/>
              </a:solidFill>
              <a:latin typeface="Montserrat" pitchFamily="2" charset="77"/>
            </a:endParaRPr>
          </a:p>
          <a:p>
            <a:pPr algn="ctr"/>
            <a:r>
              <a:rPr lang="en-IE" dirty="0">
                <a:latin typeface="Montserrat" pitchFamily="2" charset="77"/>
              </a:rPr>
              <a:t>$39.95 | 30 BV </a:t>
            </a:r>
          </a:p>
          <a:p>
            <a:endParaRPr lang="en-IE" dirty="0">
              <a:latin typeface="Amasis MT Pro Light" panose="020403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10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68F9A0-08C3-A50F-AFBE-5DDC2EA6F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611E58A8-DFFE-DA20-BAE6-9B961CF0E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591" y="2222248"/>
            <a:ext cx="3040259" cy="305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01B502-481B-D9D9-B3C8-BD0202875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660" y="2303955"/>
            <a:ext cx="2940152" cy="29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AC27B7-068D-C309-790C-7D7E47C4D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573" y="2958616"/>
            <a:ext cx="586874" cy="16722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81D758-BD2D-B517-CE44-183DA78038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120" y="2917172"/>
            <a:ext cx="583658" cy="17137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EDB48C-F936-40AB-A42A-9072B2526A8A}"/>
              </a:ext>
            </a:extLst>
          </p:cNvPr>
          <p:cNvSpPr txBox="1"/>
          <p:nvPr/>
        </p:nvSpPr>
        <p:spPr>
          <a:xfrm>
            <a:off x="6731591" y="5652906"/>
            <a:ext cx="48341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IE" dirty="0">
                <a:latin typeface="Montserrat" pitchFamily="2" charset="77"/>
              </a:rPr>
              <a:t>$73.95 | 55 BV </a:t>
            </a:r>
          </a:p>
          <a:p>
            <a:pPr lvl="0" algn="ctr">
              <a:defRPr/>
            </a:pPr>
            <a:endParaRPr lang="en-IE" sz="1200" dirty="0">
              <a:latin typeface="Montserrat" pitchFamily="2" charset="77"/>
            </a:endParaRPr>
          </a:p>
          <a:p>
            <a:pPr lvl="0" algn="ctr">
              <a:defRPr/>
            </a:pPr>
            <a:r>
              <a:rPr lang="en-IE" dirty="0">
                <a:solidFill>
                  <a:srgbClr val="262626"/>
                </a:solidFill>
                <a:latin typeface="Montserrat Medium" pitchFamily="2" charset="77"/>
              </a:rPr>
              <a:t>Save $5.95 with this discounted bundle</a:t>
            </a:r>
            <a:r>
              <a:rPr lang="en-IE" sz="1200" dirty="0">
                <a:solidFill>
                  <a:srgbClr val="262626"/>
                </a:solidFill>
                <a:latin typeface="Montserrat" pitchFamily="2" charset="77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C53D4F-97AF-C2EF-10A2-2411BFD97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37" y="5944074"/>
            <a:ext cx="1350963" cy="4366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3143BBD-791B-58ED-6C05-E77674C3F8C2}"/>
              </a:ext>
            </a:extLst>
          </p:cNvPr>
          <p:cNvSpPr txBox="1"/>
          <p:nvPr/>
        </p:nvSpPr>
        <p:spPr>
          <a:xfrm>
            <a:off x="5990789" y="1109487"/>
            <a:ext cx="6197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latin typeface="Montserrat Medium" pitchFamily="2" charset="77"/>
              </a:rPr>
              <a:t>Essentials Mist Collection</a:t>
            </a:r>
          </a:p>
          <a:p>
            <a:pPr algn="ctr"/>
            <a:r>
              <a:rPr lang="en-IE" sz="1800" dirty="0">
                <a:solidFill>
                  <a:srgbClr val="D0C4B4"/>
                </a:solidFill>
                <a:latin typeface="Montserrat" pitchFamily="2" charset="77"/>
              </a:rPr>
              <a:t>Shine (one bottle) &amp; Dream (one bottle)</a:t>
            </a:r>
          </a:p>
        </p:txBody>
      </p:sp>
    </p:spTree>
    <p:extLst>
      <p:ext uri="{BB962C8B-B14F-4D97-AF65-F5344CB8AC3E}">
        <p14:creationId xmlns:p14="http://schemas.microsoft.com/office/powerpoint/2010/main" val="558559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E7A2B9-256E-AA29-D40E-5CE03BE673CA}"/>
              </a:ext>
            </a:extLst>
          </p:cNvPr>
          <p:cNvSpPr/>
          <p:nvPr/>
        </p:nvSpPr>
        <p:spPr>
          <a:xfrm>
            <a:off x="359884" y="337457"/>
            <a:ext cx="11472232" cy="6183086"/>
          </a:xfrm>
          <a:prstGeom prst="rect">
            <a:avLst/>
          </a:prstGeom>
          <a:solidFill>
            <a:srgbClr val="D0C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21D4C-2A93-35C8-0826-14AB923B55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93" y="1587193"/>
            <a:ext cx="3683612" cy="36836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9A5D8E-6A39-5F12-AA25-3386F28BE9D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8" y="3051078"/>
            <a:ext cx="3124201" cy="1009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E30C8E-7675-A980-6E85-399C3E95FABF}"/>
              </a:ext>
            </a:extLst>
          </p:cNvPr>
          <p:cNvSpPr txBox="1"/>
          <p:nvPr/>
        </p:nvSpPr>
        <p:spPr>
          <a:xfrm>
            <a:off x="4552589" y="6545941"/>
            <a:ext cx="30868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u="none" strike="noStrike" dirty="0">
                <a:solidFill>
                  <a:srgbClr val="D0C4B4"/>
                </a:solidFill>
                <a:effectLst/>
                <a:latin typeface="Montserrat" pitchFamily="2" charset="77"/>
              </a:rPr>
              <a:t>Aromatherapy </a:t>
            </a:r>
            <a:r>
              <a:rPr lang="en-US" sz="1400" dirty="0">
                <a:solidFill>
                  <a:srgbClr val="D0C4B4"/>
                </a:solidFill>
                <a:latin typeface="Montserrat" pitchFamily="2" charset="77"/>
              </a:rPr>
              <a:t>Mists</a:t>
            </a:r>
            <a:endParaRPr lang="en-US" sz="1400" b="0" i="0" u="none" strike="noStrike" dirty="0">
              <a:solidFill>
                <a:srgbClr val="D0C4B4"/>
              </a:solidFill>
              <a:effectLst/>
              <a:latin typeface="Montserrat" pitchFamily="2" charset="77"/>
            </a:endParaRPr>
          </a:p>
          <a:p>
            <a:pPr algn="ctr"/>
            <a:r>
              <a:rPr lang="en-US" b="0" i="0" dirty="0">
                <a:solidFill>
                  <a:srgbClr val="D0C4B4"/>
                </a:solidFill>
                <a:effectLst/>
                <a:latin typeface="Montserrat" pitchFamily="2" charset="77"/>
              </a:rPr>
              <a:t>​</a:t>
            </a:r>
            <a:endParaRPr lang="en-IE" dirty="0">
              <a:solidFill>
                <a:srgbClr val="D0C4B4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8918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B9FC8B-D862-A416-81F1-4E0889936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7BC6679-EB25-235E-F7A7-6A05EA621F53}"/>
              </a:ext>
            </a:extLst>
          </p:cNvPr>
          <p:cNvSpPr/>
          <p:nvPr/>
        </p:nvSpPr>
        <p:spPr>
          <a:xfrm>
            <a:off x="284424" y="357188"/>
            <a:ext cx="11623151" cy="6174382"/>
          </a:xfrm>
          <a:prstGeom prst="roundRect">
            <a:avLst>
              <a:gd name="adj" fmla="val 907"/>
            </a:avLst>
          </a:prstGeom>
          <a:solidFill>
            <a:srgbClr val="262626">
              <a:alpha val="26667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C2617C-624A-C5C1-FEE6-5331F61CBB49}"/>
              </a:ext>
            </a:extLst>
          </p:cNvPr>
          <p:cNvSpPr txBox="1">
            <a:spLocks/>
          </p:cNvSpPr>
          <p:nvPr/>
        </p:nvSpPr>
        <p:spPr>
          <a:xfrm>
            <a:off x="4661452" y="2152181"/>
            <a:ext cx="2869096" cy="7337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000" dirty="0">
                <a:solidFill>
                  <a:schemeClr val="bg1"/>
                </a:solidFill>
                <a:latin typeface="Montserrat Medium" pitchFamily="2" charset="77"/>
              </a:rPr>
              <a:t>Overview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68B57A-7608-F281-9CD4-C2B5D36850BF}"/>
              </a:ext>
            </a:extLst>
          </p:cNvPr>
          <p:cNvSpPr txBox="1">
            <a:spLocks/>
          </p:cNvSpPr>
          <p:nvPr/>
        </p:nvSpPr>
        <p:spPr>
          <a:xfrm>
            <a:off x="4422912" y="2966672"/>
            <a:ext cx="3346175" cy="3305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chemeClr val="bg1"/>
                </a:solidFill>
                <a:latin typeface="Montserrat" pitchFamily="2" charset="77"/>
              </a:rPr>
              <a:t>Product Benefits</a:t>
            </a:r>
          </a:p>
          <a:p>
            <a:r>
              <a:rPr lang="en-GB" sz="1800" dirty="0">
                <a:solidFill>
                  <a:schemeClr val="bg1"/>
                </a:solidFill>
                <a:latin typeface="Montserrat" pitchFamily="2" charset="77"/>
              </a:rPr>
              <a:t>Key Ingredients</a:t>
            </a:r>
          </a:p>
          <a:p>
            <a:r>
              <a:rPr lang="en-GB" sz="1800" dirty="0">
                <a:solidFill>
                  <a:schemeClr val="bg1"/>
                </a:solidFill>
                <a:latin typeface="Montserrat" pitchFamily="2" charset="77"/>
              </a:rPr>
              <a:t>Key Features </a:t>
            </a:r>
          </a:p>
          <a:p>
            <a:r>
              <a:rPr lang="en-GB" sz="1800" dirty="0">
                <a:solidFill>
                  <a:schemeClr val="bg1"/>
                </a:solidFill>
                <a:latin typeface="Montserrat" pitchFamily="2" charset="77"/>
              </a:rPr>
              <a:t>How to Use</a:t>
            </a:r>
          </a:p>
          <a:p>
            <a:r>
              <a:rPr lang="en-GB" sz="1800" dirty="0">
                <a:solidFill>
                  <a:schemeClr val="bg1"/>
                </a:solidFill>
                <a:latin typeface="Montserrat" pitchFamily="2" charset="77"/>
              </a:rPr>
              <a:t>Product Offering</a:t>
            </a:r>
          </a:p>
          <a:p>
            <a:pPr algn="l"/>
            <a:endParaRPr lang="en-IE" dirty="0">
              <a:latin typeface="Amasis MT Pro Light" panose="020403040500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007D01-55E0-DEFB-2DBE-D5F9ABB82B56}"/>
              </a:ext>
            </a:extLst>
          </p:cNvPr>
          <p:cNvSpPr txBox="1"/>
          <p:nvPr/>
        </p:nvSpPr>
        <p:spPr>
          <a:xfrm>
            <a:off x="4552590" y="5878553"/>
            <a:ext cx="30868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ontserrat" pitchFamily="2" charset="77"/>
              </a:rPr>
              <a:t>Aromatherapy Mists</a:t>
            </a:r>
          </a:p>
          <a:p>
            <a:pPr algn="ctr"/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Montserrat" pitchFamily="2" charset="77"/>
              </a:rPr>
              <a:t>​</a:t>
            </a:r>
            <a:endParaRPr lang="en-IE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3636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92EC93-EB25-8D83-2F9B-48346FCBC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23016"/>
            <a:ext cx="12191999" cy="68562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2BFB12-36D7-FA86-E17D-5E8775913B5F}"/>
              </a:ext>
            </a:extLst>
          </p:cNvPr>
          <p:cNvSpPr/>
          <p:nvPr/>
        </p:nvSpPr>
        <p:spPr>
          <a:xfrm>
            <a:off x="4859266" y="6031557"/>
            <a:ext cx="7332733" cy="833437"/>
          </a:xfrm>
          <a:prstGeom prst="rect">
            <a:avLst/>
          </a:prstGeom>
          <a:solidFill>
            <a:srgbClr val="D0C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871592-E97B-80C2-EFC1-61776C2FF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47" y="6237506"/>
            <a:ext cx="1533525" cy="49568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53336F1-A23B-640F-BA3F-2ED702E00785}"/>
              </a:ext>
            </a:extLst>
          </p:cNvPr>
          <p:cNvSpPr txBox="1">
            <a:spLocks/>
          </p:cNvSpPr>
          <p:nvPr/>
        </p:nvSpPr>
        <p:spPr>
          <a:xfrm>
            <a:off x="542573" y="1050477"/>
            <a:ext cx="5739723" cy="148582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1700" dirty="0">
                <a:solidFill>
                  <a:srgbClr val="D0C4B4"/>
                </a:solidFill>
                <a:latin typeface="Montserrat" pitchFamily="2" charset="77"/>
              </a:rPr>
              <a:t>Introducing the LifeWave </a:t>
            </a:r>
          </a:p>
          <a:p>
            <a:pPr algn="l"/>
            <a:endParaRPr lang="en-IE" sz="900" dirty="0">
              <a:latin typeface="Montserrat" pitchFamily="2" charset="77"/>
            </a:endParaRPr>
          </a:p>
          <a:p>
            <a:pPr algn="l">
              <a:lnSpc>
                <a:spcPct val="100000"/>
              </a:lnSpc>
            </a:pPr>
            <a:r>
              <a:rPr lang="en-IE" sz="3600" dirty="0">
                <a:latin typeface="Montserrat" pitchFamily="2" charset="77"/>
              </a:rPr>
              <a:t>Aromatherapy </a:t>
            </a:r>
          </a:p>
          <a:p>
            <a:pPr algn="l">
              <a:lnSpc>
                <a:spcPct val="100000"/>
              </a:lnSpc>
            </a:pPr>
            <a:r>
              <a:rPr lang="en-IE" sz="3600" dirty="0">
                <a:latin typeface="Montserrat Light" pitchFamily="2" charset="77"/>
              </a:rPr>
              <a:t>Mists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5D2355-2B66-4879-D123-31DDB45C7734}"/>
              </a:ext>
            </a:extLst>
          </p:cNvPr>
          <p:cNvSpPr txBox="1">
            <a:spLocks/>
          </p:cNvSpPr>
          <p:nvPr/>
        </p:nvSpPr>
        <p:spPr>
          <a:xfrm>
            <a:off x="515117" y="2867832"/>
            <a:ext cx="3727683" cy="3305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IE" sz="1600" dirty="0">
                <a:latin typeface="Montserrat Medium" pitchFamily="2" charset="77"/>
              </a:rPr>
              <a:t>LifeWave Shine &amp; LifeWave Dream Aromatherapy Mists </a:t>
            </a:r>
            <a:r>
              <a:rPr lang="en-IE" sz="1600" dirty="0">
                <a:latin typeface="Montserrat" pitchFamily="2" charset="77"/>
              </a:rPr>
              <a:t>are your new must-have morning &amp; evening essentials, so let’s do a quick overview of the benefits of each product.</a:t>
            </a:r>
          </a:p>
          <a:p>
            <a:pPr algn="l"/>
            <a:endParaRPr lang="en-IE" dirty="0">
              <a:latin typeface="Amasis MT Pro Light" panose="020403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7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C052AA1-8C5C-65F7-AC76-EDBE68258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462" y="-3527"/>
            <a:ext cx="12188388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316CB-E39F-3E0B-2747-48C68780D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704" y="1982071"/>
            <a:ext cx="6836264" cy="17132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Montserrat Medium" pitchFamily="2" charset="77"/>
              </a:rPr>
              <a:t>Every day is your day to shine.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 err="1">
                <a:latin typeface="Montserrat" pitchFamily="2" charset="77"/>
              </a:rPr>
              <a:t>LifeWave</a:t>
            </a:r>
            <a:r>
              <a:rPr lang="en-GB" sz="1800" dirty="0">
                <a:latin typeface="Montserrat" pitchFamily="2" charset="77"/>
              </a:rPr>
              <a:t> Shine aromatherapy mist is a blend of natural herbs and essential oils embedded into a proprietary energized and structured water allowing for rapid results.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9CFBF5-6258-DACB-7362-40BF28D5C008}"/>
              </a:ext>
            </a:extLst>
          </p:cNvPr>
          <p:cNvSpPr txBox="1">
            <a:spLocks/>
          </p:cNvSpPr>
          <p:nvPr/>
        </p:nvSpPr>
        <p:spPr>
          <a:xfrm>
            <a:off x="4056706" y="917005"/>
            <a:ext cx="6149989" cy="7337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4400" dirty="0">
                <a:latin typeface="Montserrat Light" pitchFamily="2" charset="77"/>
              </a:rPr>
              <a:t>LifeWave Shine</a:t>
            </a:r>
            <a:r>
              <a:rPr lang="en-IE" sz="3600" dirty="0">
                <a:latin typeface="Montserrat Light" pitchFamily="2" charset="77"/>
              </a:rPr>
              <a:t>™</a:t>
            </a:r>
            <a:r>
              <a:rPr lang="en-IE" sz="4400" dirty="0">
                <a:latin typeface="Montserrat Light" pitchFamily="2" charset="77"/>
              </a:rPr>
              <a:t> </a:t>
            </a:r>
            <a:r>
              <a:rPr lang="en-IE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itchFamily="2" charset="77"/>
              </a:rPr>
              <a:t>Benefits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308AF-305A-3648-0DA0-BFA471CF00FD}"/>
              </a:ext>
            </a:extLst>
          </p:cNvPr>
          <p:cNvSpPr txBox="1"/>
          <p:nvPr/>
        </p:nvSpPr>
        <p:spPr>
          <a:xfrm>
            <a:off x="4056706" y="3602489"/>
            <a:ext cx="7598264" cy="1528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DFA08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itchFamily="2" charset="77"/>
              </a:rPr>
              <a:t>Encourage feeling of overall wellness and energy</a:t>
            </a:r>
          </a:p>
          <a:p>
            <a:pPr marL="285750" indent="-285750">
              <a:lnSpc>
                <a:spcPct val="150000"/>
              </a:lnSpc>
              <a:buClr>
                <a:srgbClr val="DFA08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itchFamily="2" charset="77"/>
              </a:rPr>
              <a:t>Instant invigorating aroma to help awaken the senses in the morning​</a:t>
            </a:r>
          </a:p>
          <a:p>
            <a:pPr marL="285750" indent="-285750">
              <a:lnSpc>
                <a:spcPct val="150000"/>
              </a:lnSpc>
              <a:buClr>
                <a:srgbClr val="DFA08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itchFamily="2" charset="77"/>
              </a:rPr>
              <a:t>Helps create a focused energizing boost for the day ahead</a:t>
            </a:r>
          </a:p>
          <a:p>
            <a:pPr marL="285750" indent="-285750">
              <a:lnSpc>
                <a:spcPct val="150000"/>
              </a:lnSpc>
              <a:buClr>
                <a:srgbClr val="DFA08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itchFamily="2" charset="77"/>
              </a:rPr>
              <a:t>Let the invigorating aroma give you a pre-workout boost</a:t>
            </a:r>
            <a:endParaRPr lang="en-IE" sz="1600" dirty="0">
              <a:latin typeface="Montserra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8ED3E-81D8-00DD-4D1E-B0610A8198FE}"/>
              </a:ext>
            </a:extLst>
          </p:cNvPr>
          <p:cNvSpPr txBox="1"/>
          <p:nvPr/>
        </p:nvSpPr>
        <p:spPr>
          <a:xfrm>
            <a:off x="9721617" y="6273225"/>
            <a:ext cx="21274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rgbClr val="DFA081"/>
                </a:solidFill>
                <a:effectLst/>
                <a:latin typeface="Montserrat" pitchFamily="2" charset="77"/>
              </a:rPr>
              <a:t>Aromatherapy Mists</a:t>
            </a:r>
          </a:p>
          <a:p>
            <a:r>
              <a:rPr lang="en-US" b="0" i="0" dirty="0">
                <a:solidFill>
                  <a:srgbClr val="D0C4B4"/>
                </a:solidFill>
                <a:effectLst/>
                <a:latin typeface="Montserrat" pitchFamily="2" charset="77"/>
              </a:rPr>
              <a:t>​</a:t>
            </a:r>
            <a:endParaRPr lang="en-IE" dirty="0">
              <a:solidFill>
                <a:srgbClr val="D0C4B4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2577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FA2C0C-68AD-95F0-DB00-00F70237F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2" y="0"/>
            <a:ext cx="12188388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F36393-9444-B18A-873E-A8CDB0E89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706" y="1984615"/>
            <a:ext cx="7500292" cy="19241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Montserrat Medium" pitchFamily="2" charset="77"/>
              </a:rPr>
              <a:t>Beyond your wildest dreams.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Montserrat" pitchFamily="2" charset="77"/>
              </a:rPr>
              <a:t>LifeWave Dream aromatherapy mist is a natural blend of calming ingredients that create a zen-like environment and promote feelings of peace at bedtime as you unwind and relax.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5EEF49-A17F-4F2F-BF7E-2B5FAEDEB105}"/>
              </a:ext>
            </a:extLst>
          </p:cNvPr>
          <p:cNvSpPr txBox="1">
            <a:spLocks/>
          </p:cNvSpPr>
          <p:nvPr/>
        </p:nvSpPr>
        <p:spPr>
          <a:xfrm>
            <a:off x="4056706" y="917005"/>
            <a:ext cx="6149989" cy="7337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4400" dirty="0">
                <a:latin typeface="Montserrat Light" pitchFamily="2" charset="77"/>
              </a:rPr>
              <a:t>LifeWave Dream</a:t>
            </a:r>
            <a:r>
              <a:rPr lang="en-IE" sz="3600" dirty="0">
                <a:latin typeface="Montserrat Light" pitchFamily="2" charset="77"/>
              </a:rPr>
              <a:t>™</a:t>
            </a:r>
            <a:r>
              <a:rPr lang="en-IE" sz="4400" dirty="0">
                <a:latin typeface="Montserrat Light" pitchFamily="2" charset="77"/>
              </a:rPr>
              <a:t> </a:t>
            </a:r>
            <a:r>
              <a:rPr lang="en-IE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itchFamily="2" charset="77"/>
              </a:rPr>
              <a:t>Benefits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B53E2E-0A0C-BF36-C87A-4319ADAEEDF1}"/>
              </a:ext>
            </a:extLst>
          </p:cNvPr>
          <p:cNvSpPr txBox="1"/>
          <p:nvPr/>
        </p:nvSpPr>
        <p:spPr>
          <a:xfrm>
            <a:off x="4042926" y="3610678"/>
            <a:ext cx="6183086" cy="1158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DFA08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itchFamily="2" charset="77"/>
              </a:rPr>
              <a:t>Encourage feelings of rest and relaxation​</a:t>
            </a:r>
          </a:p>
          <a:p>
            <a:pPr marL="285750" indent="-285750">
              <a:lnSpc>
                <a:spcPct val="150000"/>
              </a:lnSpc>
              <a:buClr>
                <a:srgbClr val="DFA08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itchFamily="2" charset="77"/>
              </a:rPr>
              <a:t>Soothe your senses with a peaceful aroma  ​</a:t>
            </a:r>
          </a:p>
          <a:p>
            <a:pPr marL="285750" indent="-285750">
              <a:lnSpc>
                <a:spcPct val="150000"/>
              </a:lnSpc>
              <a:buClr>
                <a:srgbClr val="DFA08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itchFamily="2" charset="77"/>
              </a:rPr>
              <a:t>Creates a calming ambiance for your bedtime routine</a:t>
            </a:r>
            <a:endParaRPr lang="en-IE" sz="1600" dirty="0">
              <a:latin typeface="Montserrat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6C9DF5-7CD2-80FA-F21C-AC59950AABD2}"/>
              </a:ext>
            </a:extLst>
          </p:cNvPr>
          <p:cNvSpPr txBox="1"/>
          <p:nvPr/>
        </p:nvSpPr>
        <p:spPr>
          <a:xfrm>
            <a:off x="9721617" y="6273225"/>
            <a:ext cx="21274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rgbClr val="DFA081"/>
                </a:solidFill>
                <a:effectLst/>
                <a:latin typeface="Montserrat" pitchFamily="2" charset="77"/>
              </a:rPr>
              <a:t>Aromatherapy Mists</a:t>
            </a:r>
          </a:p>
          <a:p>
            <a:r>
              <a:rPr lang="en-US" b="0" i="0" dirty="0">
                <a:solidFill>
                  <a:srgbClr val="D0C4B4"/>
                </a:solidFill>
                <a:effectLst/>
                <a:latin typeface="Montserrat" pitchFamily="2" charset="77"/>
              </a:rPr>
              <a:t>​</a:t>
            </a:r>
            <a:endParaRPr lang="en-IE" dirty="0">
              <a:solidFill>
                <a:srgbClr val="D0C4B4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9949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E7A2B9-256E-AA29-D40E-5CE03BE673CA}"/>
              </a:ext>
            </a:extLst>
          </p:cNvPr>
          <p:cNvSpPr/>
          <p:nvPr/>
        </p:nvSpPr>
        <p:spPr>
          <a:xfrm>
            <a:off x="359884" y="337457"/>
            <a:ext cx="11472232" cy="6183086"/>
          </a:xfrm>
          <a:prstGeom prst="rect">
            <a:avLst/>
          </a:prstGeom>
          <a:solidFill>
            <a:srgbClr val="D0C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5F8E5-EE5B-3383-9815-24FC0EE4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1" y="2504775"/>
            <a:ext cx="3918857" cy="631371"/>
          </a:xfrm>
        </p:spPr>
        <p:txBody>
          <a:bodyPr>
            <a:normAutofit/>
          </a:bodyPr>
          <a:lstStyle/>
          <a:p>
            <a:pPr algn="ctr"/>
            <a:r>
              <a:rPr lang="en-IE" sz="3600" dirty="0">
                <a:solidFill>
                  <a:schemeClr val="bg1"/>
                </a:solidFill>
                <a:latin typeface="Montserrat" pitchFamily="2" charset="77"/>
              </a:rPr>
              <a:t>Key </a:t>
            </a:r>
            <a:r>
              <a:rPr lang="en-IE" sz="3600" b="1" dirty="0">
                <a:solidFill>
                  <a:schemeClr val="bg1"/>
                </a:solidFill>
                <a:latin typeface="Montserrat SemiBold" pitchFamily="2" charset="77"/>
              </a:rPr>
              <a:t>Ingredients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316CB-E39F-3E0B-2747-48C68780D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Montserrat" pitchFamily="2" charset="77"/>
              </a:rPr>
              <a:t>The LifeWave Aromatherapy mists are infused with a 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Montserrat" pitchFamily="2" charset="77"/>
              </a:rPr>
              <a:t>science backed blend of natural ingredients.​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21D4C-2A93-35C8-0826-14AB923B55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94" y="1587194"/>
            <a:ext cx="3683612" cy="36836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9A5D8E-6A39-5F12-AA25-3386F28BE9D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6" y="5647832"/>
            <a:ext cx="1533525" cy="49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4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8A9ACC-5F9A-640B-C6C0-8787F60AA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065" y="6193438"/>
            <a:ext cx="1533525" cy="49568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740ABF-F0F4-3C61-CCE7-B5B72A446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78" y="1185755"/>
            <a:ext cx="10904034" cy="580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dirty="0">
                <a:latin typeface="Montserrat" pitchFamily="2" charset="77"/>
              </a:rPr>
              <a:t>Both LifeWave Shine &amp; LifeWave Dream contain </a:t>
            </a:r>
            <a:r>
              <a:rPr lang="en-GB" sz="1800" dirty="0">
                <a:latin typeface="Montserrat Medium" pitchFamily="2" charset="77"/>
              </a:rPr>
              <a:t>Canadian Pine Pollen &amp; </a:t>
            </a:r>
            <a:r>
              <a:rPr lang="en-GB" sz="1800" dirty="0" err="1">
                <a:latin typeface="Montserrat Medium" pitchFamily="2" charset="77"/>
              </a:rPr>
              <a:t>Tongkat</a:t>
            </a:r>
            <a:r>
              <a:rPr lang="en-GB" sz="1800" dirty="0">
                <a:latin typeface="Montserrat Medium" pitchFamily="2" charset="77"/>
              </a:rPr>
              <a:t> Ali</a:t>
            </a:r>
            <a:endParaRPr lang="en-IE" sz="1800" dirty="0">
              <a:latin typeface="Montserrat Medium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9A817-1113-128E-95B8-5BBB0E1C8718}"/>
              </a:ext>
            </a:extLst>
          </p:cNvPr>
          <p:cNvSpPr txBox="1"/>
          <p:nvPr/>
        </p:nvSpPr>
        <p:spPr>
          <a:xfrm>
            <a:off x="963143" y="3909254"/>
            <a:ext cx="27858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dirty="0">
                <a:solidFill>
                  <a:srgbClr val="000000"/>
                </a:solidFill>
                <a:effectLst/>
                <a:latin typeface="Montserrat Medium" pitchFamily="2" charset="77"/>
              </a:rPr>
              <a:t>Canadian Pine Pollen​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B79EB3-47CD-A724-992B-DCDEE7762EC3}"/>
              </a:ext>
            </a:extLst>
          </p:cNvPr>
          <p:cNvSpPr txBox="1"/>
          <p:nvPr/>
        </p:nvSpPr>
        <p:spPr>
          <a:xfrm>
            <a:off x="6632321" y="3880956"/>
            <a:ext cx="3426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en-US" sz="1800" dirty="0" err="1">
                <a:solidFill>
                  <a:srgbClr val="000000"/>
                </a:solidFill>
                <a:effectLst/>
                <a:latin typeface="Montserrat Medium" pitchFamily="2" charset="77"/>
              </a:rPr>
              <a:t>Tongkat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 Medium" pitchFamily="2" charset="77"/>
              </a:rPr>
              <a:t> Ali​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217139-21B6-5A44-FA2D-29E9B210D533}"/>
              </a:ext>
            </a:extLst>
          </p:cNvPr>
          <p:cNvSpPr txBox="1"/>
          <p:nvPr/>
        </p:nvSpPr>
        <p:spPr>
          <a:xfrm>
            <a:off x="963143" y="4334905"/>
            <a:ext cx="48253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Canadian Pine Pollen contains over 200 nutrients, including plant hormones that are known to impact upon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immune system activity, and stem cell growth. It also contains Glutathione, known as the bodies ‘master antioxidant’ and Superoxide Dismutase (SOD), an antioxidant made in the mitochondria that is a powerful anti-inflammatory involved in tissue repair.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E7AE14-1DB0-20C0-64D3-FB513830081F}"/>
              </a:ext>
            </a:extLst>
          </p:cNvPr>
          <p:cNvSpPr txBox="1"/>
          <p:nvPr/>
        </p:nvSpPr>
        <p:spPr>
          <a:xfrm>
            <a:off x="6632321" y="4305049"/>
            <a:ext cx="45037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For centuries, people have used 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Tongkat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 Ali for its purported testosterone, strength, and energy benefits. A study evaluating the testosterone promoting benefits of 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Tongkat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 Ali also discovered higher levels of energy and physical strength among athletes taking a 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Tongkat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 Ali supplement compared to those not taking the supplement. 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E60417-0FBD-5B8A-1F09-BE7CF4C6F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3144" y="2118993"/>
            <a:ext cx="2321714" cy="158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19849F0-1E7A-3B65-F7BC-50724D34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43" y="498427"/>
            <a:ext cx="3918857" cy="631371"/>
          </a:xfrm>
        </p:spPr>
        <p:txBody>
          <a:bodyPr>
            <a:normAutofit/>
          </a:bodyPr>
          <a:lstStyle/>
          <a:p>
            <a:pPr algn="ctr"/>
            <a:r>
              <a:rPr lang="en-IE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Key</a:t>
            </a:r>
            <a:r>
              <a:rPr lang="en-IE" sz="3600" dirty="0">
                <a:solidFill>
                  <a:srgbClr val="D0C4B4"/>
                </a:solidFill>
                <a:latin typeface="Montserrat" pitchFamily="2" charset="77"/>
              </a:rPr>
              <a:t> </a:t>
            </a:r>
            <a:r>
              <a:rPr lang="en-IE" sz="3600" dirty="0">
                <a:solidFill>
                  <a:srgbClr val="D0C4B4"/>
                </a:solidFill>
                <a:latin typeface="Montserrat Medium" pitchFamily="2" charset="77"/>
              </a:rPr>
              <a:t>Ingredients</a:t>
            </a:r>
            <a:r>
              <a:rPr lang="en-IE" sz="3600" b="1" dirty="0">
                <a:solidFill>
                  <a:srgbClr val="D0C4B4"/>
                </a:solidFill>
                <a:latin typeface="Montserrat SemiBold" pitchFamily="2" charset="77"/>
              </a:rPr>
              <a:t>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F67D860-E2ED-FFAB-B26E-92D57C38C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690615" y="2118994"/>
            <a:ext cx="2397965" cy="15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3F31046-FE50-B4CA-A825-A0F2B567F800}"/>
              </a:ext>
            </a:extLst>
          </p:cNvPr>
          <p:cNvSpPr/>
          <p:nvPr/>
        </p:nvSpPr>
        <p:spPr>
          <a:xfrm flipH="1">
            <a:off x="314165" y="337457"/>
            <a:ext cx="45719" cy="6183086"/>
          </a:xfrm>
          <a:prstGeom prst="rect">
            <a:avLst/>
          </a:prstGeom>
          <a:solidFill>
            <a:srgbClr val="D0C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77CB06-CF8F-8A84-39B4-C58A993425E5}"/>
              </a:ext>
            </a:extLst>
          </p:cNvPr>
          <p:cNvSpPr txBox="1"/>
          <p:nvPr/>
        </p:nvSpPr>
        <p:spPr>
          <a:xfrm>
            <a:off x="9721617" y="6273225"/>
            <a:ext cx="21274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rgbClr val="D0C4B4"/>
                </a:solidFill>
                <a:effectLst/>
                <a:latin typeface="Montserrat" pitchFamily="2" charset="77"/>
              </a:rPr>
              <a:t>Aromatherapy Mists</a:t>
            </a:r>
          </a:p>
          <a:p>
            <a:r>
              <a:rPr lang="en-US" b="0" i="0" dirty="0">
                <a:solidFill>
                  <a:srgbClr val="D0C4B4"/>
                </a:solidFill>
                <a:effectLst/>
                <a:latin typeface="Montserrat" pitchFamily="2" charset="77"/>
              </a:rPr>
              <a:t>​</a:t>
            </a:r>
            <a:endParaRPr lang="en-IE" dirty="0">
              <a:solidFill>
                <a:srgbClr val="D0C4B4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43039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7C4C185-31B3-0D8B-C8BE-4BB1E9697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297C6FB-467E-0EC2-8638-6EAA7C1AE106}"/>
              </a:ext>
            </a:extLst>
          </p:cNvPr>
          <p:cNvSpPr txBox="1">
            <a:spLocks/>
          </p:cNvSpPr>
          <p:nvPr/>
        </p:nvSpPr>
        <p:spPr>
          <a:xfrm>
            <a:off x="718419" y="566049"/>
            <a:ext cx="6149989" cy="7337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4400" dirty="0">
                <a:latin typeface="Montserrat Light" pitchFamily="2" charset="77"/>
              </a:rPr>
              <a:t>Key </a:t>
            </a:r>
            <a:r>
              <a:rPr lang="en-IE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Ingredients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1E8F24-3696-ABDA-BDE5-087A5C0B9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566" y="1693345"/>
            <a:ext cx="6793690" cy="482331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dirty="0" err="1">
                <a:latin typeface="Montserrat Medium" pitchFamily="2" charset="77"/>
              </a:rPr>
              <a:t>Polyrhachis</a:t>
            </a:r>
            <a:r>
              <a:rPr lang="en-GB" sz="1800" dirty="0">
                <a:latin typeface="Montserrat Medium" pitchFamily="2" charset="77"/>
              </a:rPr>
              <a:t> Extract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GB" sz="1400" dirty="0" err="1">
                <a:solidFill>
                  <a:srgbClr val="000000"/>
                </a:solidFill>
                <a:latin typeface="Montserrat" pitchFamily="2" charset="77"/>
              </a:rPr>
              <a:t>Polyrhachis</a:t>
            </a:r>
            <a:r>
              <a:rPr lang="en-GB" sz="1400" dirty="0">
                <a:solidFill>
                  <a:srgbClr val="000000"/>
                </a:solidFill>
                <a:latin typeface="Montserrat" pitchFamily="2" charset="77"/>
              </a:rPr>
              <a:t> Ant (Black Mountain Ant) Extract is one of the premier ancient Chinese tonics, with a history of use spanning 3000 years. It has been named the "Herb of Kings" and for good reason, it is a nutrient dense superfood, containing a large amount of protein, vitamins, minerals and potent antioxidants.​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Montserrat Medium" pitchFamily="2" charset="77"/>
              </a:rPr>
              <a:t>Blue Spruce Oil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GB" sz="1400" dirty="0">
                <a:solidFill>
                  <a:srgbClr val="000000"/>
                </a:solidFill>
                <a:latin typeface="Montserrat" pitchFamily="2" charset="77"/>
              </a:rPr>
              <a:t>Blue Spruce essential oil soothes tired muscles when applied topically with massage, enhances masculinity, and has a grounding aroma that is perfect for use in your spiritual practice.*​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Montserrat Medium" pitchFamily="2" charset="77"/>
              </a:rPr>
              <a:t>Ginger Oil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ontserrat" pitchFamily="2" charset="77"/>
              </a:rPr>
              <a:t>Ginger Oil is known to reduce feelings of lethargy, agitation and fatigue.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Montserrat Medium" pitchFamily="2" charset="77"/>
              </a:rPr>
              <a:t>Sage Oil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GB" sz="1400" dirty="0">
                <a:solidFill>
                  <a:srgbClr val="000000"/>
                </a:solidFill>
                <a:latin typeface="Montserrat" pitchFamily="2" charset="77"/>
              </a:rPr>
              <a:t>Sage Oil is known to stimulate and clarify the mind while exhibiting an uplifting, soothing, and strengthening effect on the senses to ease negative moods such as fatigue.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F2BB38-A35A-2FD2-4D1E-79B623DBBEF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665" y="6268817"/>
            <a:ext cx="1533525" cy="495685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AFA62029-6B79-F2D5-981F-7511FEB24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747" y="1651489"/>
            <a:ext cx="904941" cy="90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B5445E42-208B-68AF-4CD8-4BD648706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747" y="2792977"/>
            <a:ext cx="904941" cy="90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227B2330-4759-FEC4-2970-1EF12457C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747" y="3934464"/>
            <a:ext cx="904941" cy="90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C70B8D74-2396-983C-1E7D-3BE39FB62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747" y="5075951"/>
            <a:ext cx="904941" cy="90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901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8A5B5B9-EA75-C1CC-5AD3-D2B8E4E1D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8A9ACC-5F9A-640B-C6C0-8787F60AA98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665" y="6268817"/>
            <a:ext cx="1533525" cy="49568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649BA12-5420-C433-A8E3-1BDFF0ABB78C}"/>
              </a:ext>
            </a:extLst>
          </p:cNvPr>
          <p:cNvSpPr txBox="1">
            <a:spLocks/>
          </p:cNvSpPr>
          <p:nvPr/>
        </p:nvSpPr>
        <p:spPr>
          <a:xfrm>
            <a:off x="718419" y="566049"/>
            <a:ext cx="6149989" cy="7337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4400" dirty="0">
                <a:latin typeface="Montserrat Light" pitchFamily="2" charset="77"/>
              </a:rPr>
              <a:t>Key </a:t>
            </a:r>
            <a:r>
              <a:rPr lang="en-IE" sz="4400" dirty="0">
                <a:latin typeface="Montserrat" pitchFamily="2" charset="77"/>
              </a:rPr>
              <a:t>Ingredients</a:t>
            </a:r>
            <a:endParaRPr lang="en-IE" sz="4400" dirty="0">
              <a:solidFill>
                <a:srgbClr val="DFA081"/>
              </a:solidFill>
              <a:latin typeface="Montserrat" pitchFamily="2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A7C4515-347B-C984-6508-E959973EA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566" y="1693345"/>
            <a:ext cx="6793690" cy="482331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Montserrat Medium" pitchFamily="2" charset="77"/>
              </a:rPr>
              <a:t>Mucuna Purines</a:t>
            </a:r>
          </a:p>
          <a:p>
            <a:pPr marL="0" indent="0" fontAlgn="base">
              <a:buNone/>
            </a:pPr>
            <a:r>
              <a:rPr lang="en-GB" sz="1400" dirty="0">
                <a:solidFill>
                  <a:srgbClr val="000000"/>
                </a:solidFill>
                <a:latin typeface="Montserrat" pitchFamily="2" charset="77"/>
              </a:rPr>
              <a:t>Mucuna pruriens is a tropical legume native to Africa and tropical Asia and research has shown that this ingredient has been known to help boost dopamine levels in humans and improve sleep quality.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Montserrat Medium" pitchFamily="2" charset="77"/>
              </a:rPr>
              <a:t>Jasmin Oil</a:t>
            </a:r>
          </a:p>
          <a:p>
            <a:pPr marL="0" indent="0" fontAlgn="base">
              <a:buNone/>
            </a:pPr>
            <a:r>
              <a:rPr lang="en-GB" sz="1400" dirty="0">
                <a:solidFill>
                  <a:srgbClr val="000000"/>
                </a:solidFill>
                <a:latin typeface="Montserrat" pitchFamily="2" charset="77"/>
              </a:rPr>
              <a:t>Jasmine is a strong relaxant and very calming to the brain. Studies have shown that jasmine oil is a natural sleep aid that helps the brain release more Gaba, a chemical that promotes rest and relieves anxiety.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Montserrat Medium" pitchFamily="2" charset="77"/>
              </a:rPr>
              <a:t>Lavender</a:t>
            </a:r>
          </a:p>
          <a:p>
            <a:pPr marL="0" indent="0" fontAlgn="base">
              <a:buNone/>
            </a:pPr>
            <a:r>
              <a:rPr lang="en-GB" sz="1400" dirty="0">
                <a:solidFill>
                  <a:srgbClr val="000000"/>
                </a:solidFill>
                <a:latin typeface="Montserrat" pitchFamily="2" charset="77"/>
              </a:rPr>
              <a:t>Lavender is known to have a calming affect on the central nervous system and can promote a slow-wave sleep, helping you sleep longer and better.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Montserrat Medium" pitchFamily="2" charset="77"/>
              </a:rPr>
              <a:t>Clary Sage</a:t>
            </a:r>
          </a:p>
          <a:p>
            <a:pPr marL="0" indent="0" fontAlgn="base">
              <a:buNone/>
            </a:pPr>
            <a:r>
              <a:rPr lang="en-US" sz="1400" dirty="0">
                <a:solidFill>
                  <a:srgbClr val="000000"/>
                </a:solidFill>
                <a:latin typeface="Montserrat" pitchFamily="2" charset="77"/>
              </a:rPr>
              <a:t>Clary Sage can help to alleviate stress by inducing a sense of well-being. Studies have shown that clary sage may reduce cortisol levels and </a:t>
            </a:r>
            <a:r>
              <a:rPr lang="en-GB" sz="1400" dirty="0">
                <a:solidFill>
                  <a:srgbClr val="000000"/>
                </a:solidFill>
                <a:latin typeface="Montserrat" pitchFamily="2" charset="77"/>
              </a:rPr>
              <a:t>since cortisol impacts circadian rhythms and appears to be tied to alertness, reducing cortisol may promote sleep.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E3B05E1C-15C5-BBB2-5CEA-51F3BE46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747" y="1651489"/>
            <a:ext cx="904941" cy="90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9A983F91-3340-E0C3-1820-8677FBFE7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747" y="2792977"/>
            <a:ext cx="904940" cy="90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79AAF572-9C3B-28C0-B162-F1686A1EE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747" y="3934464"/>
            <a:ext cx="904940" cy="90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59A2E127-C724-81B4-5A84-92FD2041C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747" y="5075951"/>
            <a:ext cx="904940" cy="90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149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3546</TotalTime>
  <Words>808</Words>
  <Application>Microsoft Macintosh PowerPoint</Application>
  <PresentationFormat>Widescreen</PresentationFormat>
  <Paragraphs>95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Amasis MT Pro Light</vt:lpstr>
      <vt:lpstr>Arial</vt:lpstr>
      <vt:lpstr>Calibri</vt:lpstr>
      <vt:lpstr>Calibri Light</vt:lpstr>
      <vt:lpstr>Montserrat</vt:lpstr>
      <vt:lpstr>Montserrat Light</vt:lpstr>
      <vt:lpstr>Montserrat Medium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Ingredients </vt:lpstr>
      <vt:lpstr>Key Ingredients </vt:lpstr>
      <vt:lpstr>PowerPoint Presentation</vt:lpstr>
      <vt:lpstr>PowerPoint Presentation</vt:lpstr>
      <vt:lpstr>Key Feature</vt:lpstr>
      <vt:lpstr>How to Use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Kelly</dc:creator>
  <cp:lastModifiedBy>James Brophy</cp:lastModifiedBy>
  <cp:revision>25</cp:revision>
  <dcterms:created xsi:type="dcterms:W3CDTF">2022-07-04T16:19:02Z</dcterms:created>
  <dcterms:modified xsi:type="dcterms:W3CDTF">2022-08-04T10:56:38Z</dcterms:modified>
</cp:coreProperties>
</file>